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0" r:id="rId3"/>
    <p:sldId id="261" r:id="rId4"/>
    <p:sldId id="259" r:id="rId5"/>
    <p:sldId id="262" r:id="rId6"/>
    <p:sldId id="263" r:id="rId7"/>
    <p:sldId id="264" r:id="rId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8" d="100"/>
          <a:sy n="88" d="100"/>
        </p:scale>
        <p:origin x="-96" y="-42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578162A8-4BC4-44AB-B418-26DB97E97971}" type="datetimeFigureOut">
              <a:rPr lang="fr-FR" smtClean="0"/>
              <a:t>21/04/2015</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1A3BF6AF-967D-487D-90B6-1D690B52203A}"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78162A8-4BC4-44AB-B418-26DB97E97971}" type="datetimeFigureOut">
              <a:rPr lang="fr-FR" smtClean="0"/>
              <a:t>21/04/2015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A3BF6AF-967D-487D-90B6-1D690B52203A}"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78162A8-4BC4-44AB-B418-26DB97E97971}" type="datetimeFigureOut">
              <a:rPr lang="fr-FR" smtClean="0"/>
              <a:t>21/04/2015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A3BF6AF-967D-487D-90B6-1D690B52203A}"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78162A8-4BC4-44AB-B418-26DB97E97971}" type="datetimeFigureOut">
              <a:rPr lang="fr-FR" smtClean="0"/>
              <a:t>21/04/2015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A3BF6AF-967D-487D-90B6-1D690B52203A}"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578162A8-4BC4-44AB-B418-26DB97E97971}" type="datetimeFigureOut">
              <a:rPr lang="fr-FR" smtClean="0"/>
              <a:t>21/04/2015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A3BF6AF-967D-487D-90B6-1D690B52203A}"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78162A8-4BC4-44AB-B418-26DB97E97971}" type="datetimeFigureOut">
              <a:rPr lang="fr-FR" smtClean="0"/>
              <a:t>21/04/2015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A3BF6AF-967D-487D-90B6-1D690B52203A}"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578162A8-4BC4-44AB-B418-26DB97E97971}" type="datetimeFigureOut">
              <a:rPr lang="fr-FR" smtClean="0"/>
              <a:t>21/04/2015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A3BF6AF-967D-487D-90B6-1D690B52203A}"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578162A8-4BC4-44AB-B418-26DB97E97971}" type="datetimeFigureOut">
              <a:rPr lang="fr-FR" smtClean="0"/>
              <a:t>21/04/2015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A3BF6AF-967D-487D-90B6-1D690B52203A}"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78162A8-4BC4-44AB-B418-26DB97E97971}" type="datetimeFigureOut">
              <a:rPr lang="fr-FR" smtClean="0"/>
              <a:t>21/04/2015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A3BF6AF-967D-487D-90B6-1D690B52203A}"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78162A8-4BC4-44AB-B418-26DB97E97971}" type="datetimeFigureOut">
              <a:rPr lang="fr-FR" smtClean="0"/>
              <a:t>21/04/2015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A3BF6AF-967D-487D-90B6-1D690B52203A}"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578162A8-4BC4-44AB-B418-26DB97E97971}" type="datetimeFigureOut">
              <a:rPr lang="fr-FR" smtClean="0"/>
              <a:t>21/04/2015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1A3BF6AF-967D-487D-90B6-1D690B52203A}" type="slidenum">
              <a:rPr lang="fr-FR" smtClean="0"/>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78162A8-4BC4-44AB-B418-26DB97E97971}" type="datetimeFigureOut">
              <a:rPr lang="fr-FR" smtClean="0"/>
              <a:t>21/04/2015</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A3BF6AF-967D-487D-90B6-1D690B52203A}" type="slidenum">
              <a:rPr lang="fr-FR" smtClean="0"/>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hyperlink" Target="http://fr.wikipedia.org/wiki/%C3%89ditions_Julliard" TargetMode="External"/><Relationship Id="rId7" Type="http://schemas.openxmlformats.org/officeDocument/2006/relationships/hyperlink" Target="http://fr.wikipedia.org/wiki/L%27Harmattan" TargetMode="External"/><Relationship Id="rId2" Type="http://schemas.openxmlformats.org/officeDocument/2006/relationships/hyperlink" Target="http://fr.wikipedia.org/wiki/Maroc" TargetMode="External"/><Relationship Id="rId1" Type="http://schemas.openxmlformats.org/officeDocument/2006/relationships/slideLayout" Target="../slideLayouts/slideLayout2.xml"/><Relationship Id="rId6" Type="http://schemas.openxmlformats.org/officeDocument/2006/relationships/hyperlink" Target="http://fr.wikipedia.org/wiki/Le_Seuil" TargetMode="External"/><Relationship Id="rId11" Type="http://schemas.openxmlformats.org/officeDocument/2006/relationships/image" Target="../media/image6.jpeg"/><Relationship Id="rId5" Type="http://schemas.openxmlformats.org/officeDocument/2006/relationships/hyperlink" Target="http://fr.wikipedia.org/wiki/La_Bo%C3%AEte_%C3%A0_merveilles" TargetMode="External"/><Relationship Id="rId10" Type="http://schemas.openxmlformats.org/officeDocument/2006/relationships/image" Target="../media/image5.jpeg"/><Relationship Id="rId4" Type="http://schemas.openxmlformats.org/officeDocument/2006/relationships/hyperlink" Target="http://fr.wikipedia.org/wiki/F%C3%A8s" TargetMode="External"/><Relationship Id="rId9"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28596" y="2428868"/>
            <a:ext cx="8305800" cy="1981200"/>
          </a:xfrm>
        </p:spPr>
        <p:txBody>
          <a:bodyPr>
            <a:prstTxWarp prst="textStop">
              <a:avLst/>
            </a:prstTxWarp>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fr-FR" dirty="0" smtClean="0">
                <a:ln/>
                <a:solidFill>
                  <a:schemeClr val="accent3"/>
                </a:solidFill>
                <a:effectLst/>
              </a:rPr>
              <a:t>Biographie de Ahmed </a:t>
            </a:r>
            <a:r>
              <a:rPr lang="fr-FR" dirty="0" err="1" smtClean="0">
                <a:ln/>
                <a:solidFill>
                  <a:schemeClr val="accent3"/>
                </a:solidFill>
                <a:effectLst/>
              </a:rPr>
              <a:t>Sefrioui</a:t>
            </a:r>
            <a:r>
              <a:rPr lang="fr-FR" dirty="0" smtClean="0">
                <a:ln/>
                <a:solidFill>
                  <a:schemeClr val="accent3"/>
                </a:solidFill>
                <a:effectLst/>
              </a:rPr>
              <a:t/>
            </a:r>
            <a:br>
              <a:rPr lang="fr-FR" dirty="0" smtClean="0">
                <a:ln/>
                <a:solidFill>
                  <a:schemeClr val="accent3"/>
                </a:solidFill>
                <a:effectLst/>
              </a:rPr>
            </a:br>
            <a:endParaRPr lang="fr-FR" dirty="0">
              <a:ln/>
              <a:solidFill>
                <a:schemeClr val="accent3"/>
              </a:solidFill>
              <a:effectLst/>
            </a:endParaRPr>
          </a:p>
        </p:txBody>
      </p:sp>
      <p:sp>
        <p:nvSpPr>
          <p:cNvPr id="3" name="Sous-titre 2"/>
          <p:cNvSpPr>
            <a:spLocks noGrp="1"/>
          </p:cNvSpPr>
          <p:nvPr>
            <p:ph type="subTitle" idx="1"/>
          </p:nvPr>
        </p:nvSpPr>
        <p:spPr/>
        <p:txBody>
          <a:bodyPr/>
          <a:lstStyle/>
          <a:p>
            <a:endParaRPr lang="fr-FR" dirty="0"/>
          </a:p>
        </p:txBody>
      </p:sp>
      <p:pic>
        <p:nvPicPr>
          <p:cNvPr id="4" name="Image 3" descr="4506_ahmed sefrioui.jpg"/>
          <p:cNvPicPr>
            <a:picLocks noChangeAspect="1"/>
          </p:cNvPicPr>
          <p:nvPr/>
        </p:nvPicPr>
        <p:blipFill>
          <a:blip r:embed="rId2"/>
          <a:stretch>
            <a:fillRect/>
          </a:stretch>
        </p:blipFill>
        <p:spPr>
          <a:xfrm>
            <a:off x="1928794" y="428604"/>
            <a:ext cx="5143536" cy="1895475"/>
          </a:xfrm>
          <a:prstGeom prst="rect">
            <a:avLst/>
          </a:prstGeom>
          <a:ln>
            <a:noFill/>
          </a:ln>
          <a:effectLst>
            <a:softEdge rad="112500"/>
          </a:effec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pPr algn="ctr"/>
            <a:r>
              <a:rPr lang="fr-FR" b="1" spc="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Ahmed </a:t>
            </a:r>
            <a:r>
              <a:rPr lang="fr-FR" b="1" spc="0" dirty="0" err="1"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Sefrioui</a:t>
            </a:r>
            <a:endParaRPr lang="fr-FR" dirty="0"/>
          </a:p>
        </p:txBody>
      </p:sp>
      <p:sp>
        <p:nvSpPr>
          <p:cNvPr id="2" name="Espace réservé du contenu 1"/>
          <p:cNvSpPr>
            <a:spLocks noGrp="1"/>
          </p:cNvSpPr>
          <p:nvPr>
            <p:ph idx="1"/>
          </p:nvPr>
        </p:nvSpPr>
        <p:spPr>
          <a:xfrm>
            <a:off x="457200" y="2071678"/>
            <a:ext cx="8229600" cy="4252922"/>
          </a:xfrm>
          <a:ln>
            <a:solidFill>
              <a:schemeClr val="tx2">
                <a:lumMod val="90000"/>
              </a:schemeClr>
            </a:solidFill>
          </a:ln>
        </p:spPr>
        <p:txBody>
          <a:bodyPr>
            <a:normAutofit fontScale="92500"/>
          </a:bodyPr>
          <a:lstStyle/>
          <a:p>
            <a:endParaRPr lang="fr-FR" dirty="0" smtClean="0"/>
          </a:p>
          <a:p>
            <a:r>
              <a:rPr lang="fr-FR" dirty="0" smtClean="0">
                <a:solidFill>
                  <a:schemeClr val="accent4">
                    <a:lumMod val="60000"/>
                    <a:lumOff val="40000"/>
                  </a:schemeClr>
                </a:solidFill>
              </a:rPr>
              <a:t> Né en 1915 à Fès, Ahmed </a:t>
            </a:r>
            <a:r>
              <a:rPr lang="fr-FR" dirty="0" err="1" smtClean="0">
                <a:solidFill>
                  <a:schemeClr val="accent4">
                    <a:lumMod val="60000"/>
                    <a:lumOff val="40000"/>
                  </a:schemeClr>
                </a:solidFill>
              </a:rPr>
              <a:t>Sefrioui</a:t>
            </a:r>
            <a:r>
              <a:rPr lang="fr-FR" dirty="0" smtClean="0">
                <a:solidFill>
                  <a:schemeClr val="accent4">
                    <a:lumMod val="60000"/>
                    <a:lumOff val="40000"/>
                  </a:schemeClr>
                </a:solidFill>
              </a:rPr>
              <a:t> est considéré comme le premier écrivain marocain d’expression française. Il est issu d’une famille modeste de Berbères. Son père est meunier et la famille habite la médina de Fès. La vétusté caractérielle du lieu qui l’a vu grandir est constamment présente dans ses </a:t>
            </a:r>
            <a:r>
              <a:rPr lang="fr-FR" dirty="0" err="1" smtClean="0">
                <a:solidFill>
                  <a:schemeClr val="accent4">
                    <a:lumMod val="60000"/>
                    <a:lumOff val="40000"/>
                  </a:schemeClr>
                </a:solidFill>
              </a:rPr>
              <a:t>oeuvres</a:t>
            </a:r>
            <a:r>
              <a:rPr lang="fr-FR" dirty="0" smtClean="0">
                <a:solidFill>
                  <a:schemeClr val="accent4">
                    <a:lumMod val="60000"/>
                    <a:lumOff val="40000"/>
                  </a:schemeClr>
                </a:solidFill>
              </a:rPr>
              <a:t>. Comme les autres enfants de son âge, Ahmed va à l’école coranique. Il fréquente ensuite l’école française et le collège de Fès. Homme de culture, romancier et nouvelliste accompli, sa route n’était pourtant pas toute tracée.</a:t>
            </a:r>
            <a:endParaRPr lang="fr-FR" dirty="0">
              <a:solidFill>
                <a:schemeClr val="accent4">
                  <a:lumMod val="60000"/>
                  <a:lumOff val="40000"/>
                </a:schemeClr>
              </a:solidFill>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childTnLst>
                          </p:cTn>
                        </p:par>
                        <p:par>
                          <p:cTn id="8" fill="hold">
                            <p:stCondLst>
                              <p:cond delay="2000"/>
                            </p:stCondLst>
                            <p:childTnLst>
                              <p:par>
                                <p:cTn id="9" presetID="3" presetClass="entr" presetSubtype="10" fill="hold" nodeType="afterEffect">
                                  <p:stCondLst>
                                    <p:cond delay="150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blinds(horizontal)">
                                      <p:cBhvr>
                                        <p:cTn id="11"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dirty="0"/>
          </a:p>
        </p:txBody>
      </p:sp>
      <p:sp>
        <p:nvSpPr>
          <p:cNvPr id="2" name="Espace réservé du contenu 1"/>
          <p:cNvSpPr>
            <a:spLocks noGrp="1"/>
          </p:cNvSpPr>
          <p:nvPr>
            <p:ph idx="1"/>
          </p:nvPr>
        </p:nvSpPr>
        <p:spPr>
          <a:xfrm>
            <a:off x="457200" y="714356"/>
            <a:ext cx="8229600" cy="5610244"/>
          </a:xfrm>
        </p:spPr>
        <p:txBody>
          <a:bodyPr>
            <a:normAutofit/>
          </a:bodyPr>
          <a:lstStyle/>
          <a:p>
            <a:endParaRPr lang="fr-FR" dirty="0" smtClean="0"/>
          </a:p>
          <a:p>
            <a:r>
              <a:rPr lang="fr-FR" dirty="0" smtClean="0"/>
              <a:t> </a:t>
            </a:r>
            <a:r>
              <a:rPr lang="fr-FR" dirty="0" smtClean="0">
                <a:solidFill>
                  <a:schemeClr val="accent4">
                    <a:lumMod val="60000"/>
                    <a:lumOff val="40000"/>
                  </a:schemeClr>
                </a:solidFill>
              </a:rPr>
              <a:t>En effet, l’écrivain n’embrasse pas directement une carrière dans le domaine littéraire ou culturel mais plutôt dans le journalisme. Il est journaliste pour le quotidien nationaliste « l’action du Peuple ». Il finit par quitter son poste et fonde le musée Al </a:t>
            </a:r>
            <a:r>
              <a:rPr lang="fr-FR" dirty="0" err="1" smtClean="0">
                <a:solidFill>
                  <a:schemeClr val="accent4">
                    <a:lumMod val="60000"/>
                    <a:lumOff val="40000"/>
                  </a:schemeClr>
                </a:solidFill>
              </a:rPr>
              <a:t>Batha</a:t>
            </a:r>
            <a:r>
              <a:rPr lang="fr-FR" dirty="0" smtClean="0">
                <a:solidFill>
                  <a:schemeClr val="accent4">
                    <a:lumMod val="60000"/>
                    <a:lumOff val="40000"/>
                  </a:schemeClr>
                </a:solidFill>
              </a:rPr>
              <a:t> à Fès. Il en devient d’ailleurs le conservateur. Il se consacre également à la gestion et à la protection du patrimoine de sa ville natale. À partir de 1938, il vit à Rabat et occupe des postes dans les ministères de la Culture, de l’Éducation nationale et du Tourisme.</a:t>
            </a:r>
            <a:endParaRPr lang="fr-FR" dirty="0">
              <a:solidFill>
                <a:schemeClr val="accent4">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plus(in)">
                                      <p:cBhvr>
                                        <p:cTn id="7"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sp>
        <p:nvSpPr>
          <p:cNvPr id="2" name="Espace réservé du contenu 1"/>
          <p:cNvSpPr>
            <a:spLocks noGrp="1"/>
          </p:cNvSpPr>
          <p:nvPr>
            <p:ph idx="1"/>
          </p:nvPr>
        </p:nvSpPr>
        <p:spPr>
          <a:xfrm>
            <a:off x="457200" y="428604"/>
            <a:ext cx="8229600" cy="6429396"/>
          </a:xfrm>
        </p:spPr>
        <p:txBody>
          <a:bodyPr>
            <a:normAutofit fontScale="85000" lnSpcReduction="20000"/>
          </a:bodyPr>
          <a:lstStyle/>
          <a:p>
            <a:endParaRPr lang="fr-FR" dirty="0" smtClean="0"/>
          </a:p>
          <a:p>
            <a:r>
              <a:rPr lang="fr-FR" dirty="0" smtClean="0"/>
              <a:t> </a:t>
            </a:r>
            <a:r>
              <a:rPr lang="fr-FR" dirty="0" smtClean="0">
                <a:solidFill>
                  <a:schemeClr val="accent4">
                    <a:lumMod val="60000"/>
                    <a:lumOff val="40000"/>
                  </a:schemeClr>
                </a:solidFill>
              </a:rPr>
              <a:t>La carrière littéraire d’Ahmed débute avec sa première </a:t>
            </a:r>
            <a:r>
              <a:rPr lang="fr-FR" dirty="0" err="1" smtClean="0">
                <a:solidFill>
                  <a:schemeClr val="accent4">
                    <a:lumMod val="60000"/>
                    <a:lumOff val="40000"/>
                  </a:schemeClr>
                </a:solidFill>
              </a:rPr>
              <a:t>oeuvre</a:t>
            </a:r>
            <a:r>
              <a:rPr lang="fr-FR" dirty="0" smtClean="0">
                <a:solidFill>
                  <a:schemeClr val="accent4">
                    <a:lumMod val="60000"/>
                    <a:lumOff val="40000"/>
                  </a:schemeClr>
                </a:solidFill>
              </a:rPr>
              <a:t>, </a:t>
            </a:r>
            <a:r>
              <a:rPr lang="fr-FR" i="1" dirty="0" smtClean="0">
                <a:solidFill>
                  <a:schemeClr val="accent4">
                    <a:lumMod val="60000"/>
                    <a:lumOff val="40000"/>
                  </a:schemeClr>
                </a:solidFill>
              </a:rPr>
              <a:t>Chapelet d’ambre, écrite en 1947 et publiée en 1949. En 1947, il obtient le Grand prix littéraire du Maroc pour le manuscrit de Chapelet d’ambre. Ce prix sera le déclic qui lui permettra de gagner de la notoriété. En effet, c’est la première fois qu’un Marocain se voit décerner ce prix. Chapelet d’ambre est un recueil de quatorze nouvelles dans lequel il aborde de nombreux thèmes : l’école coranique, qu’il a fréquentée et la méthode d’enseignement des instructeurs ; le pèlerinage, l’artisanat, les vagabonds, le monde mystique… En 1954, Ahmed publie sa deuxième </a:t>
            </a:r>
            <a:r>
              <a:rPr lang="fr-FR" i="1" dirty="0" err="1" smtClean="0">
                <a:solidFill>
                  <a:schemeClr val="accent4">
                    <a:lumMod val="60000"/>
                    <a:lumOff val="40000"/>
                  </a:schemeClr>
                </a:solidFill>
              </a:rPr>
              <a:t>oeuvre</a:t>
            </a:r>
            <a:r>
              <a:rPr lang="fr-FR" i="1" dirty="0" smtClean="0">
                <a:solidFill>
                  <a:schemeClr val="accent4">
                    <a:lumMod val="60000"/>
                    <a:lumOff val="40000"/>
                  </a:schemeClr>
                </a:solidFill>
              </a:rPr>
              <a:t>. Il s’agit d’un roman intitulé La boîte à merveilles. Cette </a:t>
            </a:r>
            <a:r>
              <a:rPr lang="fr-FR" i="1" dirty="0" err="1" smtClean="0">
                <a:solidFill>
                  <a:schemeClr val="accent4">
                    <a:lumMod val="60000"/>
                    <a:lumOff val="40000"/>
                  </a:schemeClr>
                </a:solidFill>
              </a:rPr>
              <a:t>oeuvre</a:t>
            </a:r>
            <a:r>
              <a:rPr lang="fr-FR" i="1" dirty="0" smtClean="0">
                <a:solidFill>
                  <a:schemeClr val="accent4">
                    <a:lumMod val="60000"/>
                    <a:lumOff val="40000"/>
                  </a:schemeClr>
                </a:solidFill>
              </a:rPr>
              <a:t> est perçue comme le premier texte de littérature marocaine d’expression française. La boîte à merveilles est un récit autobiographique dans lequel Ahmed relate les souvenirs d’un enfant nommé Sidi Mohammed. En outre, cette </a:t>
            </a:r>
            <a:r>
              <a:rPr lang="fr-FR" i="1" dirty="0" err="1" smtClean="0">
                <a:solidFill>
                  <a:schemeClr val="accent4">
                    <a:lumMod val="60000"/>
                    <a:lumOff val="40000"/>
                  </a:schemeClr>
                </a:solidFill>
              </a:rPr>
              <a:t>oeuvre</a:t>
            </a:r>
            <a:r>
              <a:rPr lang="fr-FR" i="1" dirty="0" smtClean="0">
                <a:solidFill>
                  <a:schemeClr val="accent4">
                    <a:lumMod val="60000"/>
                    <a:lumOff val="40000"/>
                  </a:schemeClr>
                </a:solidFill>
              </a:rPr>
              <a:t> est également considérée comme un roman ethnographique. Avec La boîte à merveilles, Ahmed, le jeune homme ambitieux et conquérant, né et élevé dans la médina de Fès, innove en unissant le monde littéraire oriental à la culture occidentale : un mouvement est né.</a:t>
            </a:r>
            <a:endParaRPr lang="fr-FR" dirty="0">
              <a:solidFill>
                <a:schemeClr val="accent4">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dissolve">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sp>
        <p:nvSpPr>
          <p:cNvPr id="2" name="Espace réservé du contenu 1"/>
          <p:cNvSpPr>
            <a:spLocks noGrp="1"/>
          </p:cNvSpPr>
          <p:nvPr>
            <p:ph idx="1"/>
          </p:nvPr>
        </p:nvSpPr>
        <p:spPr>
          <a:xfrm>
            <a:off x="457200" y="714356"/>
            <a:ext cx="8229600" cy="5610244"/>
          </a:xfrm>
        </p:spPr>
        <p:txBody>
          <a:bodyPr>
            <a:normAutofit fontScale="92500" lnSpcReduction="10000"/>
          </a:bodyPr>
          <a:lstStyle/>
          <a:p>
            <a:endParaRPr lang="fr-FR" dirty="0" smtClean="0">
              <a:solidFill>
                <a:schemeClr val="accent4">
                  <a:lumMod val="60000"/>
                  <a:lumOff val="40000"/>
                </a:schemeClr>
              </a:solidFill>
            </a:endParaRPr>
          </a:p>
          <a:p>
            <a:r>
              <a:rPr lang="fr-FR" dirty="0" smtClean="0">
                <a:solidFill>
                  <a:schemeClr val="accent4">
                    <a:lumMod val="60000"/>
                    <a:lumOff val="40000"/>
                  </a:schemeClr>
                </a:solidFill>
              </a:rPr>
              <a:t> Le brassage entre la culture occidentale et la culture maghrébine débute avec la création dans le Maghreb des écoles françaises. La période qui est vraiment rattachée à ces débuts est celle des années 50. Les enfants marocains, tels que Ahmed </a:t>
            </a:r>
            <a:r>
              <a:rPr lang="fr-FR" dirty="0" err="1" smtClean="0">
                <a:solidFill>
                  <a:schemeClr val="accent4">
                    <a:lumMod val="60000"/>
                    <a:lumOff val="40000"/>
                  </a:schemeClr>
                </a:solidFill>
              </a:rPr>
              <a:t>Sefrioui</a:t>
            </a:r>
            <a:r>
              <a:rPr lang="fr-FR" dirty="0" smtClean="0">
                <a:solidFill>
                  <a:schemeClr val="accent4">
                    <a:lumMod val="60000"/>
                    <a:lumOff val="40000"/>
                  </a:schemeClr>
                </a:solidFill>
              </a:rPr>
              <a:t>, qui fréquente l’école coranique (le </a:t>
            </a:r>
            <a:r>
              <a:rPr lang="fr-FR" dirty="0" err="1" smtClean="0">
                <a:solidFill>
                  <a:schemeClr val="accent4">
                    <a:lumMod val="60000"/>
                    <a:lumOff val="40000"/>
                  </a:schemeClr>
                </a:solidFill>
              </a:rPr>
              <a:t>Fqih</a:t>
            </a:r>
            <a:r>
              <a:rPr lang="fr-FR" dirty="0" smtClean="0">
                <a:solidFill>
                  <a:schemeClr val="accent4">
                    <a:lumMod val="60000"/>
                    <a:lumOff val="40000"/>
                  </a:schemeClr>
                </a:solidFill>
              </a:rPr>
              <a:t>) et l’école française ont tendance à préférer cette dernière à la première jugée plus traditionnelle, moins novatrice. Dans </a:t>
            </a:r>
            <a:r>
              <a:rPr lang="fr-FR" i="1" dirty="0" smtClean="0">
                <a:solidFill>
                  <a:schemeClr val="accent4">
                    <a:lumMod val="60000"/>
                    <a:lumOff val="40000"/>
                  </a:schemeClr>
                </a:solidFill>
              </a:rPr>
              <a:t>La boîte à merveilles, il réussit à unir les deux sans déprécier l’école coranique. Il introduit le monde oriental dans la culture occidentale sans nécessairement fustiger ou même condamner sa culture d’origine. Cette intégration ne se fera pas de la même manière chez d’autres adeptes du mouvement qu’il a créé, notamment chez son compatriote, Tahar Ben </a:t>
            </a:r>
            <a:r>
              <a:rPr lang="fr-FR" i="1" dirty="0" err="1" smtClean="0">
                <a:solidFill>
                  <a:schemeClr val="accent4">
                    <a:lumMod val="60000"/>
                    <a:lumOff val="40000"/>
                  </a:schemeClr>
                </a:solidFill>
              </a:rPr>
              <a:t>Jelloun</a:t>
            </a:r>
            <a:r>
              <a:rPr lang="fr-FR" i="1" dirty="0" smtClean="0">
                <a:solidFill>
                  <a:schemeClr val="accent4">
                    <a:lumMod val="60000"/>
                    <a:lumOff val="40000"/>
                  </a:schemeClr>
                </a:solidFill>
              </a:rPr>
              <a:t>.</a:t>
            </a:r>
            <a:endParaRPr lang="fr-FR" dirty="0">
              <a:solidFill>
                <a:schemeClr val="accent4">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circle(in)">
                                      <p:cBhvr>
                                        <p:cTn id="7"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sp>
        <p:nvSpPr>
          <p:cNvPr id="2" name="Espace réservé du contenu 1"/>
          <p:cNvSpPr>
            <a:spLocks noGrp="1"/>
          </p:cNvSpPr>
          <p:nvPr>
            <p:ph idx="1"/>
          </p:nvPr>
        </p:nvSpPr>
        <p:spPr>
          <a:xfrm>
            <a:off x="457200" y="714356"/>
            <a:ext cx="8229600" cy="5929354"/>
          </a:xfrm>
        </p:spPr>
        <p:txBody>
          <a:bodyPr>
            <a:normAutofit fontScale="92500" lnSpcReduction="10000"/>
          </a:bodyPr>
          <a:lstStyle/>
          <a:p>
            <a:r>
              <a:rPr lang="fr-FR" dirty="0" smtClean="0">
                <a:solidFill>
                  <a:schemeClr val="accent4">
                    <a:lumMod val="60000"/>
                    <a:lumOff val="40000"/>
                  </a:schemeClr>
                </a:solidFill>
              </a:rPr>
              <a:t>En 1973, c’est en Algérie que paraîtra son deuxième roman intitulé </a:t>
            </a:r>
            <a:r>
              <a:rPr lang="fr-FR" i="1" dirty="0" smtClean="0">
                <a:solidFill>
                  <a:schemeClr val="accent4">
                    <a:lumMod val="60000"/>
                    <a:lumOff val="40000"/>
                  </a:schemeClr>
                </a:solidFill>
              </a:rPr>
              <a:t>La Maison de servitude. D’aucuns soutiennent que ce roman métaphysique portant sur les contraintes de la foi dans l’Islam, de la poésie, de l’amour et de la révolution, est la suite de La boîte à merveilles. La Maison de servitude a connu un franc succès. En 1989, Ahmed publie sa quatrième et dernière </a:t>
            </a:r>
            <a:r>
              <a:rPr lang="fr-FR" i="1" dirty="0" err="1" smtClean="0">
                <a:solidFill>
                  <a:schemeClr val="accent4">
                    <a:lumMod val="60000"/>
                    <a:lumOff val="40000"/>
                  </a:schemeClr>
                </a:solidFill>
              </a:rPr>
              <a:t>oeuvre</a:t>
            </a:r>
            <a:r>
              <a:rPr lang="fr-FR" i="1" dirty="0" smtClean="0">
                <a:solidFill>
                  <a:schemeClr val="accent4">
                    <a:lumMod val="60000"/>
                    <a:lumOff val="40000"/>
                  </a:schemeClr>
                </a:solidFill>
              </a:rPr>
              <a:t> de fiction, Le jardin des sortilèges ou le parfum des légendes. Il s’agit d’un recueil de contes inspiré de la littérature orale populaire. Il est également l’auteur de plusieurs ouvrages documentaires sur le Maroc. Ses </a:t>
            </a:r>
            <a:r>
              <a:rPr lang="fr-FR" i="1" dirty="0" err="1" smtClean="0">
                <a:solidFill>
                  <a:schemeClr val="accent4">
                    <a:lumMod val="60000"/>
                    <a:lumOff val="40000"/>
                  </a:schemeClr>
                </a:solidFill>
              </a:rPr>
              <a:t>oeuvres</a:t>
            </a:r>
            <a:r>
              <a:rPr lang="fr-FR" i="1" dirty="0" smtClean="0">
                <a:solidFill>
                  <a:schemeClr val="accent4">
                    <a:lumMod val="60000"/>
                    <a:lumOff val="40000"/>
                  </a:schemeClr>
                </a:solidFill>
              </a:rPr>
              <a:t> ont été rééditées et traduites de nombreuses fois. Il s’éteint le 25 février 2004 à Rabat. À bien des égards, l’on peut dire qu’il n’existe pas une flopée de publications sur Ahmed </a:t>
            </a:r>
            <a:r>
              <a:rPr lang="fr-FR" i="1" dirty="0" err="1" smtClean="0">
                <a:solidFill>
                  <a:schemeClr val="accent4">
                    <a:lumMod val="60000"/>
                    <a:lumOff val="40000"/>
                  </a:schemeClr>
                </a:solidFill>
              </a:rPr>
              <a:t>Sefrioui</a:t>
            </a:r>
            <a:r>
              <a:rPr lang="fr-FR" i="1" dirty="0" smtClean="0">
                <a:solidFill>
                  <a:schemeClr val="accent4">
                    <a:lumMod val="60000"/>
                    <a:lumOff val="40000"/>
                  </a:schemeClr>
                </a:solidFill>
              </a:rPr>
              <a:t>. Néanmoins, ses </a:t>
            </a:r>
            <a:r>
              <a:rPr lang="fr-FR" i="1" dirty="0" err="1" smtClean="0">
                <a:solidFill>
                  <a:schemeClr val="accent4">
                    <a:lumMod val="60000"/>
                    <a:lumOff val="40000"/>
                  </a:schemeClr>
                </a:solidFill>
              </a:rPr>
              <a:t>oeuvres</a:t>
            </a:r>
            <a:r>
              <a:rPr lang="fr-FR" i="1" dirty="0" smtClean="0">
                <a:solidFill>
                  <a:schemeClr val="accent4">
                    <a:lumMod val="60000"/>
                    <a:lumOff val="40000"/>
                  </a:schemeClr>
                </a:solidFill>
              </a:rPr>
              <a:t> demeurent à jamais un témoignage vivant de la vie discrète qu’il a menée, de sa passion pour l’écriture, de son attachement à sa ville natale, à sa religion, et surtout de son indéniable talent.</a:t>
            </a:r>
            <a:endParaRPr lang="fr-FR" dirty="0">
              <a:solidFill>
                <a:schemeClr val="accent4">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solidFill>
                  <a:srgbClr val="FFFF00"/>
                </a:solidFill>
              </a:rPr>
              <a:t>Ses </a:t>
            </a:r>
            <a:r>
              <a:rPr lang="fr-FR" dirty="0" err="1" smtClean="0">
                <a:solidFill>
                  <a:srgbClr val="FFFF00"/>
                </a:solidFill>
              </a:rPr>
              <a:t>oeuvres</a:t>
            </a:r>
            <a:endParaRPr lang="fr-FR" dirty="0">
              <a:solidFill>
                <a:srgbClr val="FFFF00"/>
              </a:solidFill>
            </a:endParaRPr>
          </a:p>
        </p:txBody>
      </p:sp>
      <p:sp>
        <p:nvSpPr>
          <p:cNvPr id="3" name="Espace réservé du contenu 2"/>
          <p:cNvSpPr>
            <a:spLocks noGrp="1"/>
          </p:cNvSpPr>
          <p:nvPr>
            <p:ph idx="1"/>
          </p:nvPr>
        </p:nvSpPr>
        <p:spPr/>
        <p:txBody>
          <a:bodyPr>
            <a:normAutofit fontScale="92500" lnSpcReduction="10000"/>
          </a:bodyPr>
          <a:lstStyle/>
          <a:p>
            <a:r>
              <a:rPr lang="fr-FR" dirty="0" smtClean="0"/>
              <a:t>Ahmed </a:t>
            </a:r>
            <a:r>
              <a:rPr lang="fr-FR" dirty="0" err="1" smtClean="0"/>
              <a:t>Sefrioui</a:t>
            </a:r>
            <a:r>
              <a:rPr lang="fr-FR" dirty="0" smtClean="0"/>
              <a:t> publie quatre ouvrages de fiction et plusieurs ouvrages documentaires sur le </a:t>
            </a:r>
            <a:r>
              <a:rPr lang="fr-FR" dirty="0" smtClean="0">
                <a:hlinkClick r:id="rId2" tooltip="Maroc"/>
              </a:rPr>
              <a:t>Maroc</a:t>
            </a:r>
            <a:r>
              <a:rPr lang="fr-FR" dirty="0" smtClean="0"/>
              <a:t> :</a:t>
            </a:r>
          </a:p>
          <a:p>
            <a:r>
              <a:rPr lang="fr-FR" i="1" dirty="0" smtClean="0"/>
              <a:t>Le Chapelet d'ambre</a:t>
            </a:r>
            <a:r>
              <a:rPr lang="fr-FR" dirty="0" smtClean="0"/>
              <a:t>, Paris, </a:t>
            </a:r>
            <a:r>
              <a:rPr lang="fr-FR" dirty="0" smtClean="0">
                <a:hlinkClick r:id="rId3" tooltip="Éditions Julliard"/>
              </a:rPr>
              <a:t>Le Seuil</a:t>
            </a:r>
            <a:r>
              <a:rPr lang="fr-FR" dirty="0" smtClean="0"/>
              <a:t>,‎ 1949Recueil de nouvelles mystiques dans lequel il évoque la médina de </a:t>
            </a:r>
            <a:r>
              <a:rPr lang="fr-FR" dirty="0" smtClean="0">
                <a:hlinkClick r:id="rId4" tooltip="Fès"/>
              </a:rPr>
              <a:t>Fès</a:t>
            </a:r>
            <a:r>
              <a:rPr lang="fr-FR" dirty="0" smtClean="0"/>
              <a:t>.</a:t>
            </a:r>
          </a:p>
          <a:p>
            <a:r>
              <a:rPr lang="fr-FR" i="1" dirty="0" smtClean="0">
                <a:hlinkClick r:id="rId5" tooltip="La Boîte à merveilles"/>
              </a:rPr>
              <a:t>La Boîte à merveilles</a:t>
            </a:r>
            <a:r>
              <a:rPr lang="fr-FR" dirty="0" smtClean="0"/>
              <a:t>, Paris, </a:t>
            </a:r>
            <a:r>
              <a:rPr lang="fr-FR" dirty="0" smtClean="0">
                <a:hlinkClick r:id="rId6" tooltip="Le Seuil"/>
              </a:rPr>
              <a:t>Le Seuil</a:t>
            </a:r>
            <a:r>
              <a:rPr lang="fr-FR" dirty="0" smtClean="0"/>
              <a:t>,‎ 1954Roman autobiographique qui raconte les souvenirs d'un enfant nommé Sidi Mohammed.</a:t>
            </a:r>
          </a:p>
          <a:p>
            <a:r>
              <a:rPr lang="fr-FR" i="1" dirty="0" smtClean="0"/>
              <a:t>La Maison de servitude</a:t>
            </a:r>
            <a:r>
              <a:rPr lang="fr-FR" dirty="0" smtClean="0"/>
              <a:t>, Paris, </a:t>
            </a:r>
            <a:r>
              <a:rPr lang="fr-FR" dirty="0" smtClean="0">
                <a:hlinkClick r:id="rId7" tooltip="L'Harmattan"/>
              </a:rPr>
              <a:t>L’harmattan</a:t>
            </a:r>
            <a:r>
              <a:rPr lang="fr-FR" dirty="0" smtClean="0"/>
              <a:t>,‎ 1981Roman métaphysique, suite informelle de </a:t>
            </a:r>
            <a:r>
              <a:rPr lang="fr-FR" i="1" dirty="0" smtClean="0"/>
              <a:t>La Boîte à merveilles</a:t>
            </a:r>
            <a:r>
              <a:rPr lang="fr-FR" dirty="0" smtClean="0"/>
              <a:t>.</a:t>
            </a:r>
          </a:p>
          <a:p>
            <a:r>
              <a:rPr lang="fr-FR" i="1" dirty="0" smtClean="0"/>
              <a:t>Le Jardin des sortilèges, ou le Parfum des légendes</a:t>
            </a:r>
            <a:r>
              <a:rPr lang="fr-FR" dirty="0" smtClean="0"/>
              <a:t>, Rabat, </a:t>
            </a:r>
            <a:r>
              <a:rPr lang="fr-FR" dirty="0" err="1" smtClean="0"/>
              <a:t>Marsam</a:t>
            </a:r>
            <a:r>
              <a:rPr lang="fr-FR" dirty="0" smtClean="0"/>
              <a:t>,‎ 2001Recueil de contes puisés dans le fond de littérature orale des milieux populaires traditionnels.</a:t>
            </a:r>
          </a:p>
          <a:p>
            <a:endParaRPr lang="fr-FR" dirty="0"/>
          </a:p>
        </p:txBody>
      </p:sp>
      <p:pic>
        <p:nvPicPr>
          <p:cNvPr id="5" name="Image 4" descr="000.jpg"/>
          <p:cNvPicPr>
            <a:picLocks noChangeAspect="1"/>
          </p:cNvPicPr>
          <p:nvPr/>
        </p:nvPicPr>
        <p:blipFill>
          <a:blip r:embed="rId8"/>
          <a:stretch>
            <a:fillRect/>
          </a:stretch>
        </p:blipFill>
        <p:spPr>
          <a:xfrm>
            <a:off x="0" y="214290"/>
            <a:ext cx="2466975" cy="171448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Image 5" descr="111.jpg"/>
          <p:cNvPicPr>
            <a:picLocks noChangeAspect="1"/>
          </p:cNvPicPr>
          <p:nvPr/>
        </p:nvPicPr>
        <p:blipFill>
          <a:blip r:embed="rId9"/>
          <a:stretch>
            <a:fillRect/>
          </a:stretch>
        </p:blipFill>
        <p:spPr>
          <a:xfrm>
            <a:off x="4214810" y="0"/>
            <a:ext cx="3152775" cy="114298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Image 6" descr="444.jpg"/>
          <p:cNvPicPr>
            <a:picLocks noChangeAspect="1"/>
          </p:cNvPicPr>
          <p:nvPr/>
        </p:nvPicPr>
        <p:blipFill>
          <a:blip r:embed="rId10"/>
          <a:stretch>
            <a:fillRect/>
          </a:stretch>
        </p:blipFill>
        <p:spPr>
          <a:xfrm>
            <a:off x="7572396" y="0"/>
            <a:ext cx="1409700" cy="19907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 name="Image 7" descr="555.jpg"/>
          <p:cNvPicPr>
            <a:picLocks noChangeAspect="1"/>
          </p:cNvPicPr>
          <p:nvPr/>
        </p:nvPicPr>
        <p:blipFill>
          <a:blip r:embed="rId11"/>
          <a:stretch>
            <a:fillRect/>
          </a:stretch>
        </p:blipFill>
        <p:spPr>
          <a:xfrm>
            <a:off x="2428860" y="0"/>
            <a:ext cx="1809750" cy="121439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par>
                          <p:cTn id="8" fill="hold">
                            <p:stCondLst>
                              <p:cond delay="0"/>
                            </p:stCondLst>
                            <p:childTnLst>
                              <p:par>
                                <p:cTn id="9" presetID="24" presetClass="entr" presetSubtype="0" fill="hold" nodeType="afterEffect">
                                  <p:stCondLst>
                                    <p:cond delay="1000"/>
                                  </p:stCondLst>
                                  <p:childTnLst>
                                    <p:set>
                                      <p:cBhvr>
                                        <p:cTn id="10" dur="1" fill="hold">
                                          <p:stCondLst>
                                            <p:cond delay="0"/>
                                          </p:stCondLst>
                                        </p:cTn>
                                        <p:tgtEl>
                                          <p:spTgt spid="3">
                                            <p:txEl>
                                              <p:pRg st="1" end="1"/>
                                            </p:txEl>
                                          </p:spTgt>
                                        </p:tgtEl>
                                        <p:attrNameLst>
                                          <p:attrName>style.visibility</p:attrName>
                                        </p:attrNameLst>
                                      </p:cBhvr>
                                      <p:to>
                                        <p:strVal val="visible"/>
                                      </p:to>
                                    </p:set>
                                    <p:anim to="" calcmode="lin" valueType="num">
                                      <p:cBhvr>
                                        <p:cTn id="11" dur="1" fill="hold"/>
                                        <p:tgtEl>
                                          <p:spTgt spid="3">
                                            <p:txEl>
                                              <p:pRg st="1" end="1"/>
                                            </p:txEl>
                                          </p:spTgt>
                                        </p:tgtEl>
                                        <p:attrNameLst>
                                          <p:attrName/>
                                        </p:attrNameLst>
                                      </p:cBhvr>
                                    </p:anim>
                                  </p:childTnLst>
                                </p:cTn>
                              </p:par>
                            </p:childTnLst>
                          </p:cTn>
                        </p:par>
                        <p:par>
                          <p:cTn id="12" fill="hold">
                            <p:stCondLst>
                              <p:cond delay="1000"/>
                            </p:stCondLst>
                            <p:childTnLst>
                              <p:par>
                                <p:cTn id="13" presetID="24" presetClass="entr" presetSubtype="0" fill="hold" nodeType="afterEffect">
                                  <p:stCondLst>
                                    <p:cond delay="100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childTnLst>
                          </p:cTn>
                        </p:par>
                        <p:par>
                          <p:cTn id="16" fill="hold">
                            <p:stCondLst>
                              <p:cond delay="2000"/>
                            </p:stCondLst>
                            <p:childTnLst>
                              <p:par>
                                <p:cTn id="17" presetID="24" presetClass="entr" presetSubtype="0" fill="hold" nodeType="afterEffect">
                                  <p:stCondLst>
                                    <p:cond delay="1000"/>
                                  </p:stCondLst>
                                  <p:childTnLst>
                                    <p:set>
                                      <p:cBhvr>
                                        <p:cTn id="18" dur="1" fill="hold">
                                          <p:stCondLst>
                                            <p:cond delay="0"/>
                                          </p:stCondLst>
                                        </p:cTn>
                                        <p:tgtEl>
                                          <p:spTgt spid="3">
                                            <p:txEl>
                                              <p:pRg st="3" end="3"/>
                                            </p:txEl>
                                          </p:spTgt>
                                        </p:tgtEl>
                                        <p:attrNameLst>
                                          <p:attrName>style.visibility</p:attrName>
                                        </p:attrNameLst>
                                      </p:cBhvr>
                                      <p:to>
                                        <p:strVal val="visible"/>
                                      </p:to>
                                    </p:set>
                                    <p:anim to="" calcmode="lin" valueType="num">
                                      <p:cBhvr>
                                        <p:cTn id="19" dur="1" fill="hold"/>
                                        <p:tgtEl>
                                          <p:spTgt spid="3">
                                            <p:txEl>
                                              <p:pRg st="3" end="3"/>
                                            </p:txEl>
                                          </p:spTgt>
                                        </p:tgtEl>
                                        <p:attrNameLst>
                                          <p:attrName/>
                                        </p:attrNameLst>
                                      </p:cBhvr>
                                    </p:anim>
                                  </p:childTnLst>
                                </p:cTn>
                              </p:par>
                            </p:childTnLst>
                          </p:cTn>
                        </p:par>
                        <p:par>
                          <p:cTn id="20" fill="hold">
                            <p:stCondLst>
                              <p:cond delay="3000"/>
                            </p:stCondLst>
                            <p:childTnLst>
                              <p:par>
                                <p:cTn id="21" presetID="24" presetClass="entr" presetSubtype="0" fill="hold" nodeType="afterEffect">
                                  <p:stCondLst>
                                    <p:cond delay="1000"/>
                                  </p:stCondLst>
                                  <p:childTnLst>
                                    <p:set>
                                      <p:cBhvr>
                                        <p:cTn id="22" dur="1" fill="hold">
                                          <p:stCondLst>
                                            <p:cond delay="0"/>
                                          </p:stCondLst>
                                        </p:cTn>
                                        <p:tgtEl>
                                          <p:spTgt spid="3">
                                            <p:txEl>
                                              <p:pRg st="4" end="4"/>
                                            </p:txEl>
                                          </p:spTgt>
                                        </p:tgtEl>
                                        <p:attrNameLst>
                                          <p:attrName>style.visibility</p:attrName>
                                        </p:attrNameLst>
                                      </p:cBhvr>
                                      <p:to>
                                        <p:strVal val="visible"/>
                                      </p:to>
                                    </p:set>
                                    <p:anim to="" calcmode="lin" valueType="num">
                                      <p:cBhvr>
                                        <p:cTn id="23" dur="1" fill="hold"/>
                                        <p:tgtEl>
                                          <p:spTgt spid="3">
                                            <p:txEl>
                                              <p:pRg st="4" end="4"/>
                                            </p:txEl>
                                          </p:spTgt>
                                        </p:tgtEl>
                                        <p:attrNameLst>
                                          <p:attrName/>
                                        </p:attrNameLst>
                                      </p:cBhvr>
                                    </p:anim>
                                  </p:childTnLst>
                                </p:cTn>
                              </p:par>
                              <p:par>
                                <p:cTn id="24" presetID="5" presetClass="entr" presetSubtype="10" fill="hold" nodeType="withEffect">
                                  <p:stCondLst>
                                    <p:cond delay="1500"/>
                                  </p:stCondLst>
                                  <p:childTnLst>
                                    <p:set>
                                      <p:cBhvr>
                                        <p:cTn id="25" dur="1" fill="hold">
                                          <p:stCondLst>
                                            <p:cond delay="0"/>
                                          </p:stCondLst>
                                        </p:cTn>
                                        <p:tgtEl>
                                          <p:spTgt spid="5"/>
                                        </p:tgtEl>
                                        <p:attrNameLst>
                                          <p:attrName>style.visibility</p:attrName>
                                        </p:attrNameLst>
                                      </p:cBhvr>
                                      <p:to>
                                        <p:strVal val="visible"/>
                                      </p:to>
                                    </p:set>
                                    <p:animEffect transition="in" filter="checkerboard(across)">
                                      <p:cBhvr>
                                        <p:cTn id="26" dur="500"/>
                                        <p:tgtEl>
                                          <p:spTgt spid="5"/>
                                        </p:tgtEl>
                                      </p:cBhvr>
                                    </p:animEffect>
                                  </p:childTnLst>
                                </p:cTn>
                              </p:par>
                              <p:par>
                                <p:cTn id="27" presetID="9" presetClass="entr" presetSubtype="0" fill="hold" nodeType="withEffect">
                                  <p:stCondLst>
                                    <p:cond delay="1500"/>
                                  </p:stCondLst>
                                  <p:childTnLst>
                                    <p:set>
                                      <p:cBhvr>
                                        <p:cTn id="28" dur="1" fill="hold">
                                          <p:stCondLst>
                                            <p:cond delay="0"/>
                                          </p:stCondLst>
                                        </p:cTn>
                                        <p:tgtEl>
                                          <p:spTgt spid="8"/>
                                        </p:tgtEl>
                                        <p:attrNameLst>
                                          <p:attrName>style.visibility</p:attrName>
                                        </p:attrNameLst>
                                      </p:cBhvr>
                                      <p:to>
                                        <p:strVal val="visible"/>
                                      </p:to>
                                    </p:set>
                                    <p:animEffect transition="in" filter="dissolve">
                                      <p:cBhvr>
                                        <p:cTn id="29" dur="500"/>
                                        <p:tgtEl>
                                          <p:spTgt spid="8"/>
                                        </p:tgtEl>
                                      </p:cBhvr>
                                    </p:animEffect>
                                  </p:childTnLst>
                                </p:cTn>
                              </p:par>
                              <p:par>
                                <p:cTn id="30" presetID="24" presetClass="entr" presetSubtype="0" fill="hold" nodeType="withEffect">
                                  <p:stCondLst>
                                    <p:cond delay="150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par>
                                <p:cTn id="33" presetID="2" presetClass="entr" presetSubtype="4" fill="hold" nodeType="withEffect">
                                  <p:stCondLst>
                                    <p:cond delay="150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70</TotalTime>
  <Words>768</Words>
  <Application>Microsoft Office PowerPoint</Application>
  <PresentationFormat>Affichage à l'écran (4:3)</PresentationFormat>
  <Paragraphs>17</Paragraphs>
  <Slides>7</Slides>
  <Notes>0</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Débit</vt:lpstr>
      <vt:lpstr>Biographie de Ahmed Sefrioui </vt:lpstr>
      <vt:lpstr>Ahmed Sefrioui</vt:lpstr>
      <vt:lpstr>Diapositive 3</vt:lpstr>
      <vt:lpstr>Diapositive 4</vt:lpstr>
      <vt:lpstr>Diapositive 5</vt:lpstr>
      <vt:lpstr>Diapositive 6</vt:lpstr>
      <vt:lpstr>Ses oeuvres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Biographie de Ahmed Sefrioui</dc:title>
  <dc:creator>Sire Alex Hadouani</dc:creator>
  <cp:lastModifiedBy>Sire Alex Hadouani</cp:lastModifiedBy>
  <cp:revision>8</cp:revision>
  <dcterms:created xsi:type="dcterms:W3CDTF">2015-04-21T12:16:42Z</dcterms:created>
  <dcterms:modified xsi:type="dcterms:W3CDTF">2015-04-21T13:27:30Z</dcterms:modified>
</cp:coreProperties>
</file>